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FA8673-C1BA-E91C-3A53-34368D554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75A9481-317E-E607-DE7D-A45217B8E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8F0BD3-C05E-E9A5-0FC2-B8FF4500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AEBD6D-C42D-B594-99D3-A544A4487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A88A30E-C9F9-0730-45D8-45EBC1F4D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483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1878A7A-7564-D30D-2683-C5B13A639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8C7A407-B4A9-7E25-BE86-73DC1B40B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BD6C9F9-EEC9-012C-5B14-2F649222A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8BDBFC9-C058-6408-751F-2DC063C66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7EBE79F-7A81-82A6-87C8-782E143A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783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B30D5B7-CE9E-685C-58AE-431669DAB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3C354DF-FE11-5BD0-1E63-03CE20578B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7010312-2CBB-EB69-E3F1-EEF8C6B5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8038A85-C8FE-BC92-846E-D7E8CF8F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046823A-44B9-F54A-C739-8AD2B1BA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16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2E8133-7B76-7C84-9C5E-650292CB4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6C5198-B1D3-71FB-107B-2A8C4DF15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F5DA58-ADA0-0CE2-AE46-4DD281C95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840C5BB-4965-4B3B-93F9-37A8F5C54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5969F37-DF65-C258-30BC-5C0FC927C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3501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91B2D8-92F1-E6D9-6F12-8B6594257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7587002-509C-EB80-9633-F647A2EBA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13CBC97-A5AF-1775-13EF-4E0185FF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CBFBB7-78DA-BF5A-75AB-DCFED4C31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51741ED-BF7C-9294-B514-94B70F95C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537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91E32A-61F2-315D-0C6E-7321C4845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028C5A0-4980-AFB9-E0C9-4A27B00D3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87095D4-F6D0-47BD-BDFF-CE480C2EC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0A79867-71E3-34FA-C69B-3F2D7B5B5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422F404-8719-89F1-435F-4E430267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2C083A2-C430-ECBD-D0A8-53DB205D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0757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5C22774-8C2D-7253-E31C-26A6C314B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9975C3-A4D1-3910-5355-1B02A9DAF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CCB6453-3812-0BFD-4E49-E9F7F1FB0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6F98803-54B9-5B00-1DAD-D97B5513D4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B4F7BCF-8F68-6240-E089-0FE84871D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8F0C214-055D-228C-5FE9-EDFD74271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C3ADC76-1883-0225-FD94-1F273465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32B1DFF-5623-0615-7B60-9BA42300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570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ADE69B-D3E0-7737-252A-00E98CFF4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7687B98-C4EF-4430-A115-9299E633D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0EA0434-A99A-455E-447C-2801835C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5E70409-498C-48CF-628F-EF9A6D352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731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3ED1136-25AC-54AB-C57E-6A0885CD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1CD27D8-FCB2-237E-0F66-31C32F581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56F6C0B-BEBC-35D2-2F81-D05823329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829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10CB16-8B91-CFD4-806A-9F393024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174AB21-617C-EA22-4DCD-56C5CB4C6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3760511-DC52-5FE1-E4EC-FB40064D1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3311E02-743F-762F-81CB-10548526C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0D01385-FA0E-574D-FA4D-AD7214DB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E245B83-C37B-157F-E9CC-D9B46ABA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218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226BF5-CF6F-84FA-9C2C-E8F59896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2E55043-4264-59C3-C7A4-A91E789D65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1A97111-4F15-8B9C-0C2E-03A2D442F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3ADAD06-A5CC-3948-9354-39337144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72BC599-1AC0-75CC-0A4B-4C65B7635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56E3044-9B9E-FA64-AB57-7BE909D8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115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2D8B03E-DC7C-D149-C557-BB06F1A0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301A1F7-1252-4D6E-2F5E-B8C877063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033CB9B-D459-B8E0-F2CF-7B6F9C1C4B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AD178-B843-47CF-8164-4058AB9828EF}" type="datetimeFigureOut">
              <a:rPr lang="nb-NO" smtClean="0"/>
              <a:t>26.10.2023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7B7F72E-A783-8E9D-ABD4-7E24B2182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12AF56B-1E6F-2700-3232-3F8B79B2D9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AA359-A3FB-4074-B598-481F7446AAE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620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9000">
              <a:schemeClr val="accent4">
                <a:lumMod val="20000"/>
                <a:lumOff val="80000"/>
              </a:schemeClr>
            </a:gs>
            <a:gs pos="75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316758" y="169581"/>
            <a:ext cx="3443341" cy="1302081"/>
          </a:xfrm>
        </p:spPr>
        <p:txBody>
          <a:bodyPr>
            <a:noAutofit/>
          </a:bodyPr>
          <a:lstStyle/>
          <a:p>
            <a:pPr algn="ctr"/>
            <a:r>
              <a:rPr lang="nb-NO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SAMARBEIDSMODELL</a:t>
            </a:r>
            <a:br>
              <a:rPr lang="nb-NO" sz="28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nb-NO" sz="2800" b="1" dirty="0">
                <a:solidFill>
                  <a:srgbClr val="002060"/>
                </a:solidFill>
                <a:latin typeface="Arial Narrow" panose="020B0606020202030204" pitchFamily="34" charset="0"/>
              </a:rPr>
              <a:t>PÅ DØLI SKOLE</a:t>
            </a:r>
            <a:br>
              <a:rPr lang="nb-NO" sz="28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br>
              <a:rPr lang="nb-NO" sz="1200" b="1" dirty="0">
                <a:solidFill>
                  <a:srgbClr val="002060"/>
                </a:solidFill>
                <a:latin typeface="Arial Narrow" panose="020B0606020202030204" pitchFamily="34" charset="0"/>
              </a:rPr>
            </a:br>
            <a:r>
              <a:rPr lang="nb-NO" sz="1200" b="1" dirty="0">
                <a:solidFill>
                  <a:srgbClr val="002060"/>
                </a:solidFill>
                <a:latin typeface="Arial Narrow" panose="020B0606020202030204" pitchFamily="34" charset="0"/>
              </a:rPr>
              <a:t>Oppdatert 26.10.23</a:t>
            </a:r>
          </a:p>
        </p:txBody>
      </p:sp>
      <p:sp>
        <p:nvSpPr>
          <p:cNvPr id="11" name="Avrundet rektangel 10"/>
          <p:cNvSpPr/>
          <p:nvPr/>
        </p:nvSpPr>
        <p:spPr>
          <a:xfrm>
            <a:off x="3130731" y="2122730"/>
            <a:ext cx="2679815" cy="138778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u="sng" dirty="0">
                <a:solidFill>
                  <a:schemeClr val="tx1"/>
                </a:solidFill>
                <a:latin typeface="Arial Narrow" panose="020B0606020202030204" pitchFamily="34" charset="0"/>
              </a:rPr>
              <a:t>SKOLEMILJØ-OG RESSURSTEAM</a:t>
            </a:r>
          </a:p>
          <a:p>
            <a:pPr marL="171450" lvl="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  <a:latin typeface="Arial Narrow" panose="020B0606020202030204" pitchFamily="34" charset="0"/>
              </a:rPr>
              <a:t>Skolemiljø- og ressursteam undersøker saken sammen med kontaktlærer</a:t>
            </a:r>
          </a:p>
          <a:p>
            <a:pPr marL="171450" lvl="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  <a:latin typeface="Arial Narrow" panose="020B0606020202030204" pitchFamily="34" charset="0"/>
              </a:rPr>
              <a:t>En eventuell aktivitetsplan utarbeides i samarbeid med kontaktlærer og foresatt</a:t>
            </a:r>
          </a:p>
          <a:p>
            <a:pPr marL="171450" lvl="0" indent="-171450">
              <a:buFontTx/>
              <a:buChar char="-"/>
            </a:pPr>
            <a:r>
              <a:rPr lang="nb-NO" sz="1000" dirty="0">
                <a:solidFill>
                  <a:schemeClr val="tx1"/>
                </a:solidFill>
                <a:latin typeface="Arial Narrow" panose="020B0606020202030204" pitchFamily="34" charset="0"/>
              </a:rPr>
              <a:t>Skolemiljø- og ressursteam koordinerer samarbeidet og gir tilbakemelding til kontaktlærer/foresatt</a:t>
            </a:r>
          </a:p>
        </p:txBody>
      </p:sp>
      <p:sp>
        <p:nvSpPr>
          <p:cNvPr id="12" name="Avrundet rektangel 11"/>
          <p:cNvSpPr/>
          <p:nvPr/>
        </p:nvSpPr>
        <p:spPr>
          <a:xfrm>
            <a:off x="286082" y="2110673"/>
            <a:ext cx="2679815" cy="1395876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nb-NO" sz="1300" b="1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0" algn="ctr"/>
            <a:endParaRPr lang="nb-NO" sz="1300" b="1" u="sng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lvl="0" algn="ctr"/>
            <a:r>
              <a:rPr lang="nb-NO" sz="1300" u="sng" dirty="0">
                <a:solidFill>
                  <a:schemeClr val="tx1"/>
                </a:solidFill>
                <a:latin typeface="Arial Narrow" panose="020B0606020202030204" pitchFamily="34" charset="0"/>
              </a:rPr>
              <a:t>KONTAKTLÆRER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Kontaktlærer undersøker saken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Iverksetter tiltak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Gir tilbakemelding til foresatt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Ved behov kobles nærmeste leder inn</a:t>
            </a:r>
          </a:p>
          <a:p>
            <a:pPr lvl="0"/>
            <a:endParaRPr lang="nb-NO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71450" lvl="0" indent="-171450">
              <a:buFontTx/>
              <a:buChar char="-"/>
            </a:pPr>
            <a:endParaRPr lang="nb-NO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Avrundet rektangel 12"/>
          <p:cNvSpPr/>
          <p:nvPr/>
        </p:nvSpPr>
        <p:spPr>
          <a:xfrm>
            <a:off x="1639982" y="3711548"/>
            <a:ext cx="2679815" cy="128663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2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AVDELINGSLEDER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Nærmeste leder undersøker, koordinere, følger opp og gir tilbakemelding til foresatt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kobles rektor inn</a:t>
            </a:r>
          </a:p>
        </p:txBody>
      </p:sp>
      <p:sp>
        <p:nvSpPr>
          <p:cNvPr id="14" name="Avrundet rektangel 13"/>
          <p:cNvSpPr/>
          <p:nvPr/>
        </p:nvSpPr>
        <p:spPr>
          <a:xfrm>
            <a:off x="1643352" y="5263870"/>
            <a:ext cx="2679815" cy="12866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3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REKTOR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Rektor undersøker, koordinere, følger opp og gir tilbakemelding til foresatt direkte eller gjennom nivåene under.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nb-NO" sz="110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5" name="Avrundet rektangel 14"/>
          <p:cNvSpPr/>
          <p:nvPr/>
        </p:nvSpPr>
        <p:spPr>
          <a:xfrm>
            <a:off x="1636944" y="606160"/>
            <a:ext cx="2679815" cy="1383738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 dirty="0">
                <a:solidFill>
                  <a:schemeClr val="tx1"/>
                </a:solidFill>
                <a:latin typeface="Arial Narrow" panose="020B0606020202030204" pitchFamily="34" charset="0"/>
              </a:rPr>
              <a:t>NIVÅ 1</a:t>
            </a:r>
          </a:p>
          <a:p>
            <a:pPr algn="ctr"/>
            <a:r>
              <a:rPr lang="nb-N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SAKER SOM GJELDER DITT BARN</a:t>
            </a:r>
          </a:p>
          <a:p>
            <a:pPr lvl="0" algn="ctr"/>
            <a:r>
              <a:rPr lang="nb-NO" sz="1300" u="sng" dirty="0">
                <a:solidFill>
                  <a:schemeClr val="tx1"/>
                </a:solidFill>
                <a:latin typeface="Arial Narrow" panose="020B0606020202030204" pitchFamily="34" charset="0"/>
              </a:rPr>
              <a:t>FORESATT</a:t>
            </a:r>
          </a:p>
          <a:p>
            <a:pPr marL="228600" lvl="0" indent="-228600" algn="ctr">
              <a:buAutoNum type="arabicParenR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Meld ifra til kontaktlærer</a:t>
            </a:r>
          </a:p>
          <a:p>
            <a:pPr marL="228600" lvl="0" indent="-228600" algn="ctr">
              <a:buAutoNum type="arabicParenR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Ved behov kobles leder for skolemiljø og ressursteam inn</a:t>
            </a:r>
          </a:p>
          <a:p>
            <a:pPr marL="171450" lvl="0" indent="-171450">
              <a:buFontTx/>
              <a:buChar char="-"/>
            </a:pPr>
            <a:endParaRPr lang="nb-NO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2" name="Rett pilkobling 31"/>
          <p:cNvCxnSpPr>
            <a:stCxn id="11" idx="2"/>
          </p:cNvCxnSpPr>
          <p:nvPr/>
        </p:nvCxnSpPr>
        <p:spPr>
          <a:xfrm flipH="1">
            <a:off x="3130731" y="3510515"/>
            <a:ext cx="1339908" cy="20499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tt pilkobling 34"/>
          <p:cNvCxnSpPr>
            <a:stCxn id="12" idx="2"/>
          </p:cNvCxnSpPr>
          <p:nvPr/>
        </p:nvCxnSpPr>
        <p:spPr>
          <a:xfrm>
            <a:off x="1625990" y="3506549"/>
            <a:ext cx="1294388" cy="204999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tt pilkobling 38"/>
          <p:cNvCxnSpPr>
            <a:stCxn id="13" idx="2"/>
          </p:cNvCxnSpPr>
          <p:nvPr/>
        </p:nvCxnSpPr>
        <p:spPr>
          <a:xfrm>
            <a:off x="2979890" y="4998182"/>
            <a:ext cx="3370" cy="26568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vrundet rektangel 42"/>
          <p:cNvSpPr/>
          <p:nvPr/>
        </p:nvSpPr>
        <p:spPr>
          <a:xfrm>
            <a:off x="9226102" y="2135661"/>
            <a:ext cx="2679815" cy="159278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TRINNKONTAKT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Saken drøftes med kontaktlærer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drøftes saken videre med andre foresatte i kontaktgruppen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Samarbeid og forslag til tiltak drøftes og iverksettes i dialog med kontaktlærer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kobles FAU inn</a:t>
            </a:r>
          </a:p>
        </p:txBody>
      </p:sp>
      <p:sp>
        <p:nvSpPr>
          <p:cNvPr id="44" name="Avrundet rektangel 43"/>
          <p:cNvSpPr/>
          <p:nvPr/>
        </p:nvSpPr>
        <p:spPr>
          <a:xfrm>
            <a:off x="6355286" y="2110672"/>
            <a:ext cx="2679815" cy="925003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u="sng" dirty="0">
                <a:solidFill>
                  <a:schemeClr val="tx1"/>
                </a:solidFill>
                <a:latin typeface="Arial Narrow" panose="020B0606020202030204" pitchFamily="34" charset="0"/>
              </a:rPr>
              <a:t>KONTAKTLÆRER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Kontaktlærer undersøker saken sammen med skolemiljø- og ressursteam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Iverksetter tiltak og gir tilbakemelding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chemeClr val="tx1"/>
                </a:solidFill>
                <a:latin typeface="Arial Narrow" panose="020B0606020202030204" pitchFamily="34" charset="0"/>
              </a:rPr>
              <a:t>Ved behov kobles nærmeste leder inn.</a:t>
            </a:r>
          </a:p>
        </p:txBody>
      </p:sp>
      <p:sp>
        <p:nvSpPr>
          <p:cNvPr id="45" name="Avrundet rektangel 44"/>
          <p:cNvSpPr/>
          <p:nvPr/>
        </p:nvSpPr>
        <p:spPr>
          <a:xfrm>
            <a:off x="9236146" y="4083696"/>
            <a:ext cx="2679815" cy="12866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3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FAU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FAU undersøker og drøfter saken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tar FAU kontakt med rektor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FAU gir direkte tilbakemelding til foresatt eller gjennom trinnkontakt.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b-NO" sz="110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6" name="Avrundet rektangel 45"/>
          <p:cNvSpPr/>
          <p:nvPr/>
        </p:nvSpPr>
        <p:spPr>
          <a:xfrm>
            <a:off x="6308339" y="4172828"/>
            <a:ext cx="2726762" cy="120715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3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REKTOR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Rektor undersøker, koordinere og følger opp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tar rektor kontakt med FAU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Rektor gir direkte tilbakemelding til foresatt/FAU eller gjennom nivåene under.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nb-NO" sz="110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7" name="Avrundet rektangel 46"/>
          <p:cNvSpPr/>
          <p:nvPr/>
        </p:nvSpPr>
        <p:spPr>
          <a:xfrm>
            <a:off x="7750916" y="606159"/>
            <a:ext cx="2825138" cy="1383735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1</a:t>
            </a:r>
          </a:p>
          <a:p>
            <a:pPr algn="ctr"/>
            <a:r>
              <a:rPr lang="nb-NO" sz="1300">
                <a:solidFill>
                  <a:schemeClr val="tx1"/>
                </a:solidFill>
                <a:latin typeface="Arial Narrow" panose="020B0606020202030204" pitchFamily="34" charset="0"/>
              </a:rPr>
              <a:t>SAKER SOM GJELDER FLERE BARN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FORESATT</a:t>
            </a:r>
          </a:p>
          <a:p>
            <a:pPr marL="228600" lvl="0" indent="-228600" algn="ctr">
              <a:buAutoNum type="arabicParenR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Meld ifra til kontaktlærer</a:t>
            </a:r>
          </a:p>
          <a:p>
            <a:pPr marL="228600" lvl="0" indent="-228600" algn="ctr">
              <a:buAutoNum type="arabicParenR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kobles leder for skolemiljø- og ressursteam/trinnkontakt inn</a:t>
            </a:r>
          </a:p>
          <a:p>
            <a:pPr lvl="0" algn="ctr"/>
            <a:endParaRPr lang="nb-NO" sz="120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8" name="Rett pilkobling 47"/>
          <p:cNvCxnSpPr/>
          <p:nvPr/>
        </p:nvCxnSpPr>
        <p:spPr>
          <a:xfrm flipH="1" flipV="1">
            <a:off x="9347655" y="1879321"/>
            <a:ext cx="1294388" cy="277152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pilkobling 51"/>
          <p:cNvCxnSpPr>
            <a:stCxn id="43" idx="2"/>
            <a:endCxn id="45" idx="0"/>
          </p:cNvCxnSpPr>
          <p:nvPr/>
        </p:nvCxnSpPr>
        <p:spPr>
          <a:xfrm>
            <a:off x="10566010" y="3728443"/>
            <a:ext cx="10044" cy="355253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pilkobling 52"/>
          <p:cNvCxnSpPr>
            <a:cxnSpLocks/>
            <a:stCxn id="44" idx="2"/>
          </p:cNvCxnSpPr>
          <p:nvPr/>
        </p:nvCxnSpPr>
        <p:spPr>
          <a:xfrm flipH="1">
            <a:off x="7677546" y="3035675"/>
            <a:ext cx="17648" cy="1140868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ett pilkobling 55"/>
          <p:cNvCxnSpPr>
            <a:cxnSpLocks/>
          </p:cNvCxnSpPr>
          <p:nvPr/>
        </p:nvCxnSpPr>
        <p:spPr>
          <a:xfrm>
            <a:off x="9005003" y="2600371"/>
            <a:ext cx="267034" cy="0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219238">
            <a:off x="3100221" y="1778649"/>
            <a:ext cx="1481456" cy="457240"/>
          </a:xfrm>
          <a:prstGeom prst="rect">
            <a:avLst/>
          </a:prstGeom>
        </p:spPr>
      </p:pic>
      <p:pic>
        <p:nvPicPr>
          <p:cNvPr id="36" name="Bild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9900" y="4669357"/>
            <a:ext cx="457240" cy="195089"/>
          </a:xfrm>
          <a:prstGeom prst="rect">
            <a:avLst/>
          </a:prstGeom>
        </p:spPr>
      </p:pic>
      <p:sp>
        <p:nvSpPr>
          <p:cNvPr id="55" name="Avrundet rektangel 54"/>
          <p:cNvSpPr/>
          <p:nvPr/>
        </p:nvSpPr>
        <p:spPr>
          <a:xfrm>
            <a:off x="4611170" y="5433900"/>
            <a:ext cx="7331384" cy="1341611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00" b="1" cap="all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nb-NO" sz="1200" b="1" cap="all" dirty="0">
                <a:solidFill>
                  <a:schemeClr val="tx1"/>
                </a:solidFill>
                <a:latin typeface="Arial Narrow" panose="020B0606020202030204" pitchFamily="34" charset="0"/>
              </a:rPr>
              <a:t>HUSK AT Saker alltid SKAL søkes løst på lavest mulig nivå – løft saken når DET ER nødvendig!</a:t>
            </a:r>
          </a:p>
          <a:p>
            <a:pPr algn="ctr"/>
            <a:endParaRPr lang="nb-NO" sz="12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nb-NO" sz="1200" dirty="0">
                <a:solidFill>
                  <a:schemeClr val="tx1"/>
                </a:solidFill>
                <a:latin typeface="Arial Narrow" panose="020B0606020202030204" pitchFamily="34" charset="0"/>
              </a:rPr>
              <a:t>Som foresatt er det viktig at du melder ifra. Sørg for at saken blir løst på lavest mulig nivå, </a:t>
            </a:r>
            <a:r>
              <a:rPr lang="nb-NO" sz="1200" b="1" u="sng" dirty="0">
                <a:solidFill>
                  <a:schemeClr val="tx1"/>
                </a:solidFill>
                <a:latin typeface="Arial Narrow" panose="020B0606020202030204" pitchFamily="34" charset="0"/>
              </a:rPr>
              <a:t>det vil si mellom kontaktlærer og foresatt på grønt nivå.</a:t>
            </a:r>
            <a:r>
              <a:rPr lang="nb-NO" sz="1200" dirty="0">
                <a:solidFill>
                  <a:schemeClr val="tx1"/>
                </a:solidFill>
                <a:latin typeface="Arial Narrow" panose="020B0606020202030204" pitchFamily="34" charset="0"/>
              </a:rPr>
              <a:t> Kontaktlærer må kjenne til saken for å kunne iverksette tiltak og følge opp. Dersom det ikke er mulig å finne tilfredsstillende løsning på lavest nivå, må saken løftes til nivået over. Da bør det være en enighet/blitt snakket om før neste nivå kobles inn.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nb-NO" sz="11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Pil ned 30"/>
          <p:cNvSpPr/>
          <p:nvPr/>
        </p:nvSpPr>
        <p:spPr>
          <a:xfrm rot="2024090">
            <a:off x="7568186" y="1509948"/>
            <a:ext cx="224661" cy="6781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3" name="Pil ned 32"/>
          <p:cNvSpPr/>
          <p:nvPr/>
        </p:nvSpPr>
        <p:spPr>
          <a:xfrm rot="12762877">
            <a:off x="7895675" y="1580175"/>
            <a:ext cx="226924" cy="56831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cxnSp>
        <p:nvCxnSpPr>
          <p:cNvPr id="34" name="Rett pilkobling 33"/>
          <p:cNvCxnSpPr/>
          <p:nvPr/>
        </p:nvCxnSpPr>
        <p:spPr>
          <a:xfrm>
            <a:off x="2914789" y="2806588"/>
            <a:ext cx="267034" cy="4046"/>
          </a:xfrm>
          <a:prstGeom prst="straightConnector1">
            <a:avLst/>
          </a:prstGeom>
          <a:ln w="28575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vrundet rektangel 43">
            <a:extLst>
              <a:ext uri="{FF2B5EF4-FFF2-40B4-BE49-F238E27FC236}">
                <a16:creationId xmlns:a16="http://schemas.microsoft.com/office/drawing/2014/main" id="{45D1BC08-2C96-C6DE-B4EB-D0D5DEDFF2EC}"/>
              </a:ext>
            </a:extLst>
          </p:cNvPr>
          <p:cNvSpPr/>
          <p:nvPr/>
        </p:nvSpPr>
        <p:spPr>
          <a:xfrm>
            <a:off x="6333784" y="3148743"/>
            <a:ext cx="2701317" cy="925003"/>
          </a:xfrm>
          <a:prstGeom prst="round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nb-NO" sz="1300" b="1">
                <a:solidFill>
                  <a:schemeClr val="tx1"/>
                </a:solidFill>
                <a:latin typeface="Arial Narrow" panose="020B0606020202030204" pitchFamily="34" charset="0"/>
              </a:rPr>
              <a:t>NIVÅ 2</a:t>
            </a:r>
          </a:p>
          <a:p>
            <a:pPr lvl="0" algn="ctr"/>
            <a:r>
              <a:rPr lang="nb-NO" sz="1300" u="sng">
                <a:solidFill>
                  <a:schemeClr val="tx1"/>
                </a:solidFill>
                <a:latin typeface="Arial Narrow" panose="020B0606020202030204" pitchFamily="34" charset="0"/>
              </a:rPr>
              <a:t>AVDELINGSLEDER</a:t>
            </a:r>
          </a:p>
          <a:p>
            <a:pPr marL="171450" lvl="0" indent="-171450" algn="ctr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Nærmeste leder undersøker, iverksetter og gir tilbakemelding til kontaktlærer/foresatt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b-NO" sz="1100">
                <a:solidFill>
                  <a:schemeClr val="tx1"/>
                </a:solidFill>
                <a:latin typeface="Arial Narrow" panose="020B0606020202030204" pitchFamily="34" charset="0"/>
              </a:rPr>
              <a:t>Ved behov kobles rektor inn</a:t>
            </a:r>
            <a:endParaRPr lang="nb-NO" sz="120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C86695B0-BF62-3C40-E5F5-58DECCBD9A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8403" y="1506582"/>
            <a:ext cx="475529" cy="621846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A518FFBF-30C5-FF5C-1D77-16C869CD36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6416" y="1606908"/>
            <a:ext cx="414564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823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372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Office-tema</vt:lpstr>
      <vt:lpstr>SAMARBEIDSMODELL PÅ DØLI SKOLE  Oppdatert 26.10.23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SAMARBEIDSMODELL PÅ DØLI SKOLE  Oppdatert 26.10.23</dc:title>
  <dc:creator>Kiet Minh Dang</dc:creator>
  <cp:lastModifiedBy>Kiet Minh Dang</cp:lastModifiedBy>
  <cp:revision>1</cp:revision>
  <dcterms:created xsi:type="dcterms:W3CDTF">2023-10-26T15:23:47Z</dcterms:created>
  <dcterms:modified xsi:type="dcterms:W3CDTF">2023-10-26T15:32:30Z</dcterms:modified>
</cp:coreProperties>
</file>